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18"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Lst>
  <p:sldSz cx="12188825"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4" d="100"/>
          <a:sy n="74" d="100"/>
        </p:scale>
        <p:origin x="582" y="7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11/24/2022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11/24/2022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11/24/2022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11/24/2022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11/24/2022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11/24/2022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11/24/2022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11/24/2022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3892" y="5717593"/>
            <a:ext cx="5945187" cy="504056"/>
          </a:xfrm>
        </p:spPr>
        <p:txBody>
          <a:bodyPr/>
          <a:lstStyle/>
          <a:p>
            <a:r>
              <a:rPr lang="en-US" sz="2400" b="1" i="1" dirty="0">
                <a:solidFill>
                  <a:srgbClr val="E05F2C"/>
                </a:solidFill>
              </a:rPr>
              <a:t>Presented By: Mr. </a:t>
            </a:r>
            <a:r>
              <a:rPr lang="en-US" sz="2400" b="1" i="1" dirty="0" err="1" smtClean="0">
                <a:solidFill>
                  <a:srgbClr val="E05F2C"/>
                </a:solidFill>
              </a:rPr>
              <a:t>Vijaysingh</a:t>
            </a:r>
            <a:r>
              <a:rPr lang="en-US" sz="2400" b="1" i="1" dirty="0" smtClean="0">
                <a:solidFill>
                  <a:srgbClr val="E05F2C"/>
                </a:solidFill>
              </a:rPr>
              <a:t> pardeshi</a:t>
            </a:r>
            <a:endParaRPr lang="en-US" sz="2400" b="1" i="1" dirty="0">
              <a:solidFill>
                <a:srgbClr val="E05F2C"/>
              </a:solidFill>
            </a:endParaRPr>
          </a:p>
        </p:txBody>
      </p:sp>
      <p:sp>
        <p:nvSpPr>
          <p:cNvPr id="22" name="Title 21">
            <a:extLst>
              <a:ext uri="{FF2B5EF4-FFF2-40B4-BE49-F238E27FC236}">
                <a16:creationId xmlns=""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“Housing: Price Prediction”</a:t>
            </a:r>
          </a:p>
        </p:txBody>
      </p:sp>
      <p:pic>
        <p:nvPicPr>
          <p:cNvPr id="30" name="Picture 29">
            <a:extLst>
              <a:ext uri="{FF2B5EF4-FFF2-40B4-BE49-F238E27FC236}">
                <a16:creationId xmlns="" xmlns:a16="http://schemas.microsoft.com/office/drawing/2014/main" id="{D1B3DDF3-4016-4750-A712-2E6F47106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167344"/>
            <a:ext cx="6840760" cy="3576320"/>
          </a:xfrm>
          <a:prstGeom prst="rect">
            <a:avLst/>
          </a:prstGeom>
        </p:spPr>
      </p:pic>
      <p:sp>
        <p:nvSpPr>
          <p:cNvPr id="48" name="Rectangle 47">
            <a:extLst>
              <a:ext uri="{FF2B5EF4-FFF2-40B4-BE49-F238E27FC236}">
                <a16:creationId xmlns=""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91598"/>
            <a:ext cx="11134973" cy="6093296"/>
          </a:xfrm>
          <a:prstGeom prst="rect">
            <a:avLst/>
          </a:prstGeom>
          <a:noFill/>
          <a:ln>
            <a:noFill/>
          </a:ln>
        </p:spPr>
      </p:pic>
      <p:sp>
        <p:nvSpPr>
          <p:cNvPr id="2" name="Title 1">
            <a:extLst>
              <a:ext uri="{FF2B5EF4-FFF2-40B4-BE49-F238E27FC236}">
                <a16:creationId xmlns=""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7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7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Vizualization of numerical columns:</a:t>
            </a:r>
          </a:p>
        </p:txBody>
      </p:sp>
      <p:pic>
        <p:nvPicPr>
          <p:cNvPr id="7" name="Content Placeholder 3">
            <a:extLst>
              <a:ext uri="{FF2B5EF4-FFF2-40B4-BE49-F238E27FC236}">
                <a16:creationId xmlns=""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rPr>
              <a:t>As Since Year garage was built(</a:t>
            </a:r>
            <a:r>
              <a:rPr lang="en-IN" sz="1800" dirty="0" err="1">
                <a:solidFill>
                  <a:srgbClr val="000000"/>
                </a:solidFill>
                <a:effectLst/>
                <a:latin typeface="Century" panose="02040604050505020304" pitchFamily="18" charset="0"/>
                <a:ea typeface="Times New Roman" panose="02020603050405020304" pitchFamily="18" charset="0"/>
              </a:rPr>
              <a:t>GarageAge</a:t>
            </a:r>
            <a:r>
              <a:rPr lang="en-IN" sz="18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8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 of numerical columns:</a:t>
            </a:r>
          </a:p>
        </p:txBody>
      </p:sp>
      <p:pic>
        <p:nvPicPr>
          <p:cNvPr id="9" name="Content Placeholder 3">
            <a:extLst>
              <a:ext uri="{FF2B5EF4-FFF2-40B4-BE49-F238E27FC236}">
                <a16:creationId xmlns=""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7" name="Content Placeholder 3">
            <a:extLst>
              <a:ext uri="{FF2B5EF4-FFF2-40B4-BE49-F238E27FC236}">
                <a16:creationId xmlns=""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 xmlns:a16="http://schemas.microsoft.com/office/drawing/2014/main" id="{39529656-B76D-4F80-A0AE-70635CACF0DD}"/>
              </a:ext>
            </a:extLst>
          </p:cNvPr>
          <p:cNvSpPr>
            <a:spLocks noGrp="1"/>
          </p:cNvSpPr>
          <p:nvPr>
            <p:ph idx="1"/>
          </p:nvPr>
        </p:nvSpPr>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7" name="Picture 6">
            <a:extLst>
              <a:ext uri="{FF2B5EF4-FFF2-40B4-BE49-F238E27FC236}">
                <a16:creationId xmlns=""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6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6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6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6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6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6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6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6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425954-0053-4532-A0E9-652398C3485A}"/>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 xmlns:a16="http://schemas.microsoft.com/office/drawing/2014/main" id="{9BE7D463-C0BA-4950-A1BA-7DDD36082897}"/>
              </a:ext>
            </a:extLst>
          </p:cNvPr>
          <p:cNvSpPr>
            <a:spLocks noGrp="1"/>
          </p:cNvSpPr>
          <p:nvPr>
            <p:ph idx="1"/>
          </p:nvPr>
        </p:nvSpPr>
        <p:spPr>
          <a:xfrm>
            <a:off x="1522413" y="1700808"/>
            <a:ext cx="9829799" cy="5112568"/>
          </a:xfrm>
        </p:spPr>
        <p:txBody>
          <a:bodyPr>
            <a:normAutofit lnSpcReduction="10000"/>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8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9E392-122A-441B-8110-776EF37ADA83}"/>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5" name="Picture 4">
            <a:extLst>
              <a:ext uri="{FF2B5EF4-FFF2-40B4-BE49-F238E27FC236}">
                <a16:creationId xmlns=""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EF7530-3F6E-4B20-9099-68AE3A1DCF76}"/>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 xmlns:a16="http://schemas.microsoft.com/office/drawing/2014/main" id="{C0D7C2E3-3C18-4EA8-AA31-C0CCDC4E75E0}"/>
              </a:ext>
            </a:extLst>
          </p:cNvPr>
          <p:cNvSpPr>
            <a:spLocks noGrp="1"/>
          </p:cNvSpPr>
          <p:nvPr>
            <p:ph idx="1"/>
          </p:nvPr>
        </p:nvSpPr>
        <p:spPr>
          <a:xfrm>
            <a:off x="1053852" y="1700808"/>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529D4B-01AC-45CD-809D-5EF8D3BA6AFC}"/>
              </a:ext>
            </a:extLst>
          </p:cNvPr>
          <p:cNvSpPr>
            <a:spLocks noGrp="1"/>
          </p:cNvSpPr>
          <p:nvPr>
            <p:ph type="title"/>
          </p:nvPr>
        </p:nvSpPr>
        <p:spPr>
          <a:xfrm>
            <a:off x="1522413" y="0"/>
            <a:ext cx="9829799" cy="688975"/>
          </a:xfrm>
        </p:spPr>
        <p:txBody>
          <a:bodyPr/>
          <a:lstStyle/>
          <a:p>
            <a:r>
              <a:rPr lang="en-IN" dirty="0"/>
              <a:t>Vizualization of categorical columns:</a:t>
            </a:r>
          </a:p>
        </p:txBody>
      </p:sp>
      <p:pic>
        <p:nvPicPr>
          <p:cNvPr id="10" name="Content Placeholder 3">
            <a:extLst>
              <a:ext uri="{FF2B5EF4-FFF2-40B4-BE49-F238E27FC236}">
                <a16:creationId xmlns=""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 xmlns:a16="http://schemas.microsoft.com/office/drawing/2014/main"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a:t>
            </a:r>
            <a:r>
              <a:rPr lang="en-IN" dirty="0">
                <a:latin typeface="Century" panose="02040604050505020304" pitchFamily="18" charset="0"/>
                <a:ea typeface="Calibri" panose="020F0502020204030204" pitchFamily="34" charset="0"/>
                <a:cs typeface="Times New Roman" panose="02020603050405020304" pitchFamily="18" charset="0"/>
              </a:rPr>
              <a:t>88.57</a:t>
            </a:r>
            <a:r>
              <a:rPr lang="en-IN" sz="1800" dirty="0">
                <a:effectLst/>
                <a:latin typeface="Century" panose="02040604050505020304" pitchFamily="18" charset="0"/>
                <a:ea typeface="Calibri" panose="020F0502020204030204" pitchFamily="34" charset="0"/>
                <a:cs typeface="Times New Roman" panose="02020603050405020304" pitchFamily="18" charset="0"/>
              </a:rPr>
              <a:t>% accuracy but still we have to look into multiple models.</a:t>
            </a:r>
            <a:endParaRPr lang="en-IN" dirty="0">
              <a:latin typeface="Century" panose="02040604050505020304" pitchFamily="18" charset="0"/>
            </a:endParaRPr>
          </a:p>
        </p:txBody>
      </p:sp>
      <p:pic>
        <p:nvPicPr>
          <p:cNvPr id="7" name="Picture 6">
            <a:extLst>
              <a:ext uri="{FF2B5EF4-FFF2-40B4-BE49-F238E27FC236}">
                <a16:creationId xmlns="" xmlns:a16="http://schemas.microsoft.com/office/drawing/2014/main" id="{8C4BFE5A-6FEF-5F91-C335-FBBD76E2B390}"/>
              </a:ext>
            </a:extLst>
          </p:cNvPr>
          <p:cNvPicPr>
            <a:picLocks noChangeAspect="1"/>
          </p:cNvPicPr>
          <p:nvPr/>
        </p:nvPicPr>
        <p:blipFill>
          <a:blip r:embed="rId2"/>
          <a:stretch>
            <a:fillRect/>
          </a:stretch>
        </p:blipFill>
        <p:spPr>
          <a:xfrm>
            <a:off x="1629916" y="1727513"/>
            <a:ext cx="7776864" cy="4000500"/>
          </a:xfrm>
          <a:prstGeom prst="rect">
            <a:avLst/>
          </a:prstGeom>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 xmlns:a16="http://schemas.microsoft.com/office/drawing/2014/main" id="{9F41BA82-B4C4-49DB-825E-3885A5215110}"/>
              </a:ext>
            </a:extLst>
          </p:cNvPr>
          <p:cNvSpPr txBox="1"/>
          <p:nvPr/>
        </p:nvSpPr>
        <p:spPr>
          <a:xfrm>
            <a:off x="2133972" y="5949280"/>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88.58%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E5FFF636-8679-58C1-98D6-74DA0C99BDEF}"/>
              </a:ext>
            </a:extLst>
          </p:cNvPr>
          <p:cNvPicPr>
            <a:picLocks noChangeAspect="1"/>
          </p:cNvPicPr>
          <p:nvPr/>
        </p:nvPicPr>
        <p:blipFill>
          <a:blip r:embed="rId2"/>
          <a:stretch>
            <a:fillRect/>
          </a:stretch>
        </p:blipFill>
        <p:spPr>
          <a:xfrm>
            <a:off x="1629916" y="1847850"/>
            <a:ext cx="7848872" cy="4011622"/>
          </a:xfrm>
          <a:prstGeom prst="rect">
            <a:avLst/>
          </a:prstGeom>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185DCF-1F74-4789-989D-AE70AC6116D5}"/>
              </a:ext>
            </a:extLst>
          </p:cNvPr>
          <p:cNvSpPr>
            <a:spLocks noGrp="1"/>
          </p:cNvSpPr>
          <p:nvPr>
            <p:ph type="title"/>
          </p:nvPr>
        </p:nvSpPr>
        <p:spPr/>
        <p:txBody>
          <a:bodyPr/>
          <a:lstStyle/>
          <a:p>
            <a:r>
              <a:rPr lang="en-IN" dirty="0"/>
              <a:t>iii) </a:t>
            </a:r>
            <a:r>
              <a:rPr lang="en-IN" dirty="0" err="1"/>
              <a:t>ExtraTreesRegressor</a:t>
            </a:r>
            <a:r>
              <a:rPr lang="en-IN" dirty="0"/>
              <a:t>:</a:t>
            </a:r>
          </a:p>
        </p:txBody>
      </p:sp>
      <p:sp>
        <p:nvSpPr>
          <p:cNvPr id="6" name="TextBox 5">
            <a:extLst>
              <a:ext uri="{FF2B5EF4-FFF2-40B4-BE49-F238E27FC236}">
                <a16:creationId xmlns="" xmlns:a16="http://schemas.microsoft.com/office/drawing/2014/main" id="{ABF90F64-C4BF-4048-8729-76884961F432}"/>
              </a:ext>
            </a:extLst>
          </p:cNvPr>
          <p:cNvSpPr txBox="1"/>
          <p:nvPr/>
        </p:nvSpPr>
        <p:spPr>
          <a:xfrm>
            <a:off x="2277988" y="5977880"/>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86.77%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6417DFD6-260C-2936-FC1C-03297745AEA0}"/>
              </a:ext>
            </a:extLst>
          </p:cNvPr>
          <p:cNvPicPr>
            <a:picLocks noChangeAspect="1"/>
          </p:cNvPicPr>
          <p:nvPr/>
        </p:nvPicPr>
        <p:blipFill>
          <a:blip r:embed="rId2"/>
          <a:stretch>
            <a:fillRect/>
          </a:stretch>
        </p:blipFill>
        <p:spPr>
          <a:xfrm>
            <a:off x="1629916" y="1844824"/>
            <a:ext cx="8606271" cy="4061048"/>
          </a:xfrm>
          <a:prstGeom prst="rect">
            <a:avLst/>
          </a:prstGeom>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6A9302-59E9-417A-8302-B15076C4ABFD}"/>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 xmlns:a16="http://schemas.microsoft.com/office/drawing/2014/main" id="{2E136A79-3D0B-4B0F-A3F8-1AF810E28A64}"/>
              </a:ext>
            </a:extLst>
          </p:cNvPr>
          <p:cNvSpPr txBox="1"/>
          <p:nvPr/>
        </p:nvSpPr>
        <p:spPr>
          <a:xfrm>
            <a:off x="2061964" y="6093296"/>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89.02</a:t>
            </a:r>
            <a:r>
              <a:rPr lang="en-IN" sz="1800" dirty="0">
                <a:effectLst/>
                <a:latin typeface="Century" panose="02040604050505020304" pitchFamily="18" charset="0"/>
                <a:ea typeface="Calibri" panose="020F0502020204030204" pitchFamily="34" charset="0"/>
                <a:cs typeface="Times New Roman" panose="02020603050405020304" pitchFamily="18" charset="0"/>
              </a:rPr>
              <a:t>%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834D8FBE-EC62-5EBC-C278-29348DA5AB69}"/>
              </a:ext>
            </a:extLst>
          </p:cNvPr>
          <p:cNvPicPr>
            <a:picLocks noChangeAspect="1"/>
          </p:cNvPicPr>
          <p:nvPr/>
        </p:nvPicPr>
        <p:blipFill>
          <a:blip r:embed="rId2"/>
          <a:stretch>
            <a:fillRect/>
          </a:stretch>
        </p:blipFill>
        <p:spPr>
          <a:xfrm>
            <a:off x="1526015" y="1809419"/>
            <a:ext cx="7617985" cy="4248472"/>
          </a:xfrm>
          <a:prstGeom prst="rect">
            <a:avLst/>
          </a:prstGeom>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A83A6D-B364-4CD5-8347-C52CE7DEBD0E}"/>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 xmlns:a16="http://schemas.microsoft.com/office/drawing/2014/main" id="{1135E1A0-B3BE-49B0-9B7F-9B5719E99E70}"/>
              </a:ext>
            </a:extLst>
          </p:cNvPr>
          <p:cNvSpPr txBox="1"/>
          <p:nvPr/>
        </p:nvSpPr>
        <p:spPr>
          <a:xfrm>
            <a:off x="1917948" y="5589240"/>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75.45% accuracy.</a:t>
            </a:r>
            <a:endParaRPr lang="en-IN" dirty="0">
              <a:latin typeface="Century" panose="02040604050505020304" pitchFamily="18" charset="0"/>
            </a:endParaRPr>
          </a:p>
        </p:txBody>
      </p:sp>
      <p:sp>
        <p:nvSpPr>
          <p:cNvPr id="8" name="TextBox 7">
            <a:extLst>
              <a:ext uri="{FF2B5EF4-FFF2-40B4-BE49-F238E27FC236}">
                <a16:creationId xmlns="" xmlns:a16="http://schemas.microsoft.com/office/drawing/2014/main" id="{36212FA4-2E50-4A54-8800-02A716C652A4}"/>
              </a:ext>
            </a:extLst>
          </p:cNvPr>
          <p:cNvSpPr txBox="1"/>
          <p:nvPr/>
        </p:nvSpPr>
        <p:spPr>
          <a:xfrm>
            <a:off x="1917948" y="5958572"/>
            <a:ext cx="9361040" cy="66075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By looking into the difference of model accuracy and cross validation score I found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as the best model.</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F165E335-BDAE-F6E7-C32F-9194A292A53A}"/>
              </a:ext>
            </a:extLst>
          </p:cNvPr>
          <p:cNvPicPr>
            <a:picLocks noChangeAspect="1"/>
          </p:cNvPicPr>
          <p:nvPr/>
        </p:nvPicPr>
        <p:blipFill>
          <a:blip r:embed="rId2"/>
          <a:stretch>
            <a:fillRect/>
          </a:stretch>
        </p:blipFill>
        <p:spPr>
          <a:xfrm>
            <a:off x="1629916" y="1738701"/>
            <a:ext cx="7621587" cy="3721001"/>
          </a:xfrm>
          <a:prstGeom prst="rect">
            <a:avLst/>
          </a:prstGeom>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6" name="Picture 5">
            <a:extLst>
              <a:ext uri="{FF2B5EF4-FFF2-40B4-BE49-F238E27FC236}">
                <a16:creationId xmlns="" xmlns:a16="http://schemas.microsoft.com/office/drawing/2014/main" id="{4E2088A5-4D51-C47E-B561-EBD8373B1688}"/>
              </a:ext>
            </a:extLst>
          </p:cNvPr>
          <p:cNvPicPr>
            <a:picLocks noChangeAspect="1"/>
          </p:cNvPicPr>
          <p:nvPr/>
        </p:nvPicPr>
        <p:blipFill>
          <a:blip r:embed="rId2"/>
          <a:stretch>
            <a:fillRect/>
          </a:stretch>
        </p:blipFill>
        <p:spPr>
          <a:xfrm>
            <a:off x="1629916" y="1772816"/>
            <a:ext cx="9505056" cy="4478517"/>
          </a:xfrm>
          <a:prstGeom prst="rect">
            <a:avLst/>
          </a:prstGeom>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6" name="TextBox 5">
            <a:extLst>
              <a:ext uri="{FF2B5EF4-FFF2-40B4-BE49-F238E27FC236}">
                <a16:creationId xmlns="" xmlns:a16="http://schemas.microsoft.com/office/drawing/2014/main" id="{E67BC49D-BE1B-4638-968E-0A464BE96EC9}"/>
              </a:ext>
            </a:extLst>
          </p:cNvPr>
          <p:cNvSpPr txBox="1"/>
          <p:nvPr/>
        </p:nvSpPr>
        <p:spPr>
          <a:xfrm>
            <a:off x="1629915" y="5373216"/>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GradientBoostingRegressor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after tunning the model with best parameters I have increased my model accuracy from 89.02% to </a:t>
            </a:r>
            <a:r>
              <a:rPr lang="en-IN" b="1" dirty="0">
                <a:latin typeface="Calibri" panose="020F0502020204030204" pitchFamily="34" charset="0"/>
                <a:ea typeface="Calibri" panose="020F0502020204030204" pitchFamily="34" charset="0"/>
                <a:cs typeface="Times New Roman" panose="02020603050405020304" pitchFamily="18" charset="0"/>
              </a:rPr>
              <a:t>89.94</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6696AE83-90B5-25B3-14BE-FE1BD5CBCA4D}"/>
              </a:ext>
            </a:extLst>
          </p:cNvPr>
          <p:cNvPicPr>
            <a:picLocks noChangeAspect="1"/>
          </p:cNvPicPr>
          <p:nvPr/>
        </p:nvPicPr>
        <p:blipFill>
          <a:blip r:embed="rId2"/>
          <a:stretch>
            <a:fillRect/>
          </a:stretch>
        </p:blipFill>
        <p:spPr>
          <a:xfrm>
            <a:off x="1642092" y="1772816"/>
            <a:ext cx="9590440" cy="3600400"/>
          </a:xfrm>
          <a:prstGeom prst="rect">
            <a:avLst/>
          </a:prstGeom>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 xmlns:a16="http://schemas.microsoft.com/office/drawing/2014/main" id="{D4471AB8-E9C7-4AE8-E062-F44CF9A498B1}"/>
              </a:ext>
            </a:extLst>
          </p:cNvPr>
          <p:cNvPicPr>
            <a:picLocks noChangeAspect="1"/>
          </p:cNvPicPr>
          <p:nvPr/>
        </p:nvPicPr>
        <p:blipFill>
          <a:blip r:embed="rId2"/>
          <a:stretch>
            <a:fillRect/>
          </a:stretch>
        </p:blipFill>
        <p:spPr>
          <a:xfrm>
            <a:off x="1773933" y="2389191"/>
            <a:ext cx="4824536" cy="3179760"/>
          </a:xfrm>
          <a:prstGeom prst="rect">
            <a:avLst/>
          </a:prstGeom>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 xmlns:a16="http://schemas.microsoft.com/office/drawing/2014/main" id="{BEF0F46B-4525-402B-8B70-52F18F4FC22F}"/>
              </a:ext>
            </a:extLst>
          </p:cNvPr>
          <p:cNvSpPr>
            <a:spLocks noGrp="1"/>
          </p:cNvSpPr>
          <p:nvPr>
            <p:ph idx="1"/>
          </p:nvPr>
        </p:nvSpPr>
        <p:spPr>
          <a:xfrm>
            <a:off x="1522413" y="1700808"/>
            <a:ext cx="9829799" cy="4968552"/>
          </a:xfrm>
        </p:spPr>
        <p:txBody>
          <a:bodyPr>
            <a:normAutofit/>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 xmlns:a16="http://schemas.microsoft.com/office/drawing/2014/main" id="{E09D721E-6BEE-479A-9984-32A1EC00F53D}"/>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 xmlns:a16="http://schemas.microsoft.com/office/drawing/2014/main" id="{0A8206DD-0782-4390-A86F-20EA444B06AC}"/>
              </a:ext>
            </a:extLst>
          </p:cNvPr>
          <p:cNvSpPr>
            <a:spLocks noGrp="1"/>
          </p:cNvSpPr>
          <p:nvPr>
            <p:ph idx="1"/>
          </p:nvPr>
        </p:nvSpPr>
        <p:spPr/>
        <p:txBody>
          <a:bodyPr>
            <a:normAutofit fontScale="925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a:extLst>
              <a:ext uri="{FF2B5EF4-FFF2-40B4-BE49-F238E27FC236}">
                <a16:creationId xmlns="" xmlns:a16="http://schemas.microsoft.com/office/drawing/2014/main" id="{B1027E34-C65C-48C2-8098-5FD5AA556DA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78738" y="1916832"/>
            <a:ext cx="3673475" cy="2880320"/>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pic>
        <p:nvPicPr>
          <p:cNvPr id="6" name="Content Placeholder 5">
            <a:extLst>
              <a:ext uri="{FF2B5EF4-FFF2-40B4-BE49-F238E27FC236}">
                <a16:creationId xmlns=""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 xmlns:a16="http://schemas.microsoft.com/office/drawing/2014/main" id="{F0E5FD44-C34C-44B0-9780-EB76B2438FED}"/>
              </a:ext>
            </a:extLst>
          </p:cNvPr>
          <p:cNvSpPr>
            <a:spLocks noGrp="1"/>
          </p:cNvSpPr>
          <p:nvPr>
            <p:ph idx="1"/>
          </p:nvPr>
        </p:nvSpPr>
        <p:spPr/>
        <p:txBody>
          <a:bodyPr>
            <a:normAutofit fontScale="92500"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296</TotalTime>
  <Words>2755</Words>
  <Application>Microsoft Office PowerPoint</Application>
  <PresentationFormat>Custom</PresentationFormat>
  <Paragraphs>171</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Cambria</vt:lpstr>
      <vt:lpstr>Century</vt:lpstr>
      <vt:lpstr>Times New Roman</vt:lpstr>
      <vt:lpstr>Wingdings</vt:lpstr>
      <vt:lpstr>Currency Symbols 16x9</vt:lpstr>
      <vt:lpstr>Project Presentation On  “Housing: Price Prediction”</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i) RandomForestRegressor:</vt:lpstr>
      <vt:lpstr>ii) XGBRegressor:</vt:lpstr>
      <vt:lpstr>iii) ExtraTreesRegressor:</vt:lpstr>
      <vt:lpstr>iv) GradientBoostingRegressor:</vt:lpstr>
      <vt:lpstr>v) DecisionTreeRegressor:</vt:lpstr>
      <vt:lpstr>Hyper Parameter Tunning:</vt:lpstr>
      <vt:lpstr>Hyper Parameter Tunning:</vt:lpstr>
      <vt:lpstr>Saving the model and predictions using saved model:</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acer</cp:lastModifiedBy>
  <cp:revision>20</cp:revision>
  <dcterms:created xsi:type="dcterms:W3CDTF">2021-10-01T13:22:47Z</dcterms:created>
  <dcterms:modified xsi:type="dcterms:W3CDTF">2022-11-24T16:05:34Z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